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12192000"/>
  <p:notesSz cx="6858000" cy="9144000"/>
  <p:embeddedFontLst>
    <p:embeddedFont>
      <p:font typeface="Lora"/>
      <p:regular r:id="rId35"/>
      <p:bold r:id="rId36"/>
      <p:italic r:id="rId37"/>
      <p:boldItalic r:id="rId38"/>
    </p:embeddedFont>
    <p:embeddedFont>
      <p:font typeface="Quattrocento Sans"/>
      <p:regular r:id="rId39"/>
      <p:bold r:id="rId40"/>
      <p:italic r:id="rId41"/>
      <p:boldItalic r:id="rId42"/>
    </p:embeddedFont>
    <p:embeddedFont>
      <p:font typeface="Roboto Light"/>
      <p:regular r:id="rId43"/>
      <p:bold r:id="rId44"/>
      <p:italic r:id="rId45"/>
      <p:boldItalic r:id="rId46"/>
    </p:embeddedFont>
    <p:embeddedFont>
      <p:font typeface="Helvetica Neue"/>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51" roundtripDataSignature="AMtx7mjAhFFFdvFJvxDRBlz5VDVuMy3gi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QuattrocentoSans-bold.fntdata"/><Relationship Id="rId42" Type="http://schemas.openxmlformats.org/officeDocument/2006/relationships/font" Target="fonts/QuattrocentoSans-boldItalic.fntdata"/><Relationship Id="rId41" Type="http://schemas.openxmlformats.org/officeDocument/2006/relationships/font" Target="fonts/QuattrocentoSans-italic.fntdata"/><Relationship Id="rId44" Type="http://schemas.openxmlformats.org/officeDocument/2006/relationships/font" Target="fonts/RobotoLight-bold.fntdata"/><Relationship Id="rId43" Type="http://schemas.openxmlformats.org/officeDocument/2006/relationships/font" Target="fonts/RobotoLight-regular.fntdata"/><Relationship Id="rId46" Type="http://schemas.openxmlformats.org/officeDocument/2006/relationships/font" Target="fonts/RobotoLight-boldItalic.fntdata"/><Relationship Id="rId45" Type="http://schemas.openxmlformats.org/officeDocument/2006/relationships/font" Target="fonts/RobotoLight-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HelveticaNeue-bold.fntdata"/><Relationship Id="rId47" Type="http://schemas.openxmlformats.org/officeDocument/2006/relationships/font" Target="fonts/HelveticaNeue-regular.fntdata"/><Relationship Id="rId49" Type="http://schemas.openxmlformats.org/officeDocument/2006/relationships/font" Target="fonts/HelveticaNeue-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font" Target="fonts/Lora-regular.fntdata"/><Relationship Id="rId34" Type="http://schemas.openxmlformats.org/officeDocument/2006/relationships/slide" Target="slides/slide29.xml"/><Relationship Id="rId37" Type="http://schemas.openxmlformats.org/officeDocument/2006/relationships/font" Target="fonts/Lora-italic.fntdata"/><Relationship Id="rId36" Type="http://schemas.openxmlformats.org/officeDocument/2006/relationships/font" Target="fonts/Lora-bold.fntdata"/><Relationship Id="rId39" Type="http://schemas.openxmlformats.org/officeDocument/2006/relationships/font" Target="fonts/QuattrocentoSans-regular.fntdata"/><Relationship Id="rId38" Type="http://schemas.openxmlformats.org/officeDocument/2006/relationships/font" Target="fonts/Lora-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customschemas.google.com/relationships/presentationmetadata" Target="metadata"/><Relationship Id="rId50" Type="http://schemas.openxmlformats.org/officeDocument/2006/relationships/font" Target="fonts/HelveticaNeue-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96" name="Google Shape;19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06" name="Google Shape;206;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19" name="Google Shape;21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29" name="Google Shape;22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41" name="Google Shape;24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 name="Google Shape;25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51" name="Google Shape;251;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65" name="Google Shape;26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75" name="Google Shape;275;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6" name="Google Shape;28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87" name="Google Shape;28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97" name="Google Shape;29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 name="Google Shape;307;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08" name="Google Shape;308;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18" name="Google Shape;31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 name="Google Shape;329;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30" name="Google Shape;330;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Google Shape;33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40" name="Google Shape;34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 name="Google Shape;350;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51" name="Google Shape;351;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0" name="Google Shape;360;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61" name="Google Shape;361;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 name="Google Shape;372;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73" name="Google Shape;373;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 name="Google Shape;38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83" name="Google Shape;38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94" name="Google Shape;394;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 name="Google Shape;404;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405" name="Google Shape;405;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41" name="Google Shape;14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53" name="Google Shape;15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74" name="Google Shape;17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84" name="Google Shape;18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4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4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4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41"/>
          <p:cNvSpPr/>
          <p:nvPr>
            <p:ph idx="2" type="pic"/>
          </p:nvPr>
        </p:nvSpPr>
        <p:spPr>
          <a:xfrm>
            <a:off x="5183188" y="987425"/>
            <a:ext cx="6172200" cy="4873625"/>
          </a:xfrm>
          <a:prstGeom prst="rect">
            <a:avLst/>
          </a:prstGeom>
          <a:noFill/>
          <a:ln>
            <a:noFill/>
          </a:ln>
        </p:spPr>
      </p:sp>
      <p:sp>
        <p:nvSpPr>
          <p:cNvPr id="88" name="Google Shape;88;p4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4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42"/>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4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4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32"/>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3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3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33"/>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3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3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3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3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35"/>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3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3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6"/>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7"/>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7"/>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8"/>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8"/>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8"/>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8"/>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8"/>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8.png"/><Relationship Id="rId5" Type="http://schemas.openxmlformats.org/officeDocument/2006/relationships/image" Target="../media/image3.png"/><Relationship Id="rId6" Type="http://schemas.openxmlformats.org/officeDocument/2006/relationships/hyperlink" Target="https://www.paisabazaar.com/commercial-insurance/laptop-insuranc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17.png"/><Relationship Id="rId5" Type="http://schemas.openxmlformats.org/officeDocument/2006/relationships/image" Target="../media/image3.png"/><Relationship Id="rId6" Type="http://schemas.openxmlformats.org/officeDocument/2006/relationships/hyperlink" Target="https://www.which.co.uk/money/insurance/pet-insurance/pet-insurance-explained-a8td63l18gsw"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png"/><Relationship Id="rId4" Type="http://schemas.openxmlformats.org/officeDocument/2006/relationships/hyperlink" Target="https://www.cnbc.com/2016/09/09/10-expensively-insured-body-parts.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3.png"/><Relationship Id="rId6" Type="http://schemas.openxmlformats.org/officeDocument/2006/relationships/hyperlink" Target="https://www.embroker.com/coverage/key-person-insura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3979409"/>
            <a:ext cx="10882500" cy="2031900"/>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FY BSc</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a:t>
            </a:r>
            <a:r>
              <a:rPr b="0" i="0" lang="en-US" sz="1800" u="none" cap="none" strike="noStrike">
                <a:solidFill>
                  <a:srgbClr val="262626"/>
                </a:solidFill>
                <a:latin typeface="Roboto Light"/>
                <a:ea typeface="Roboto Light"/>
                <a:cs typeface="Roboto Light"/>
                <a:sym typeface="Roboto Light"/>
              </a:rPr>
              <a:t>Non – Life Insurance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Code: </a:t>
            </a:r>
            <a:r>
              <a:rPr b="0" i="0" lang="en-US" sz="1800" u="none" cap="none" strike="noStrike">
                <a:solidFill>
                  <a:srgbClr val="262626"/>
                </a:solidFill>
                <a:latin typeface="Roboto Light"/>
                <a:ea typeface="Roboto Light"/>
                <a:cs typeface="Roboto Light"/>
                <a:sym typeface="Roboto Light"/>
              </a:rPr>
              <a:t>PUSASQF2.5</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Chapter </a:t>
            </a:r>
            <a:r>
              <a:rPr lang="en-US" sz="1800">
                <a:solidFill>
                  <a:srgbClr val="262626"/>
                </a:solidFill>
                <a:latin typeface="Roboto Light"/>
                <a:ea typeface="Roboto Light"/>
                <a:cs typeface="Roboto Light"/>
                <a:sym typeface="Roboto Light"/>
              </a:rPr>
              <a:t>10</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a:t>
            </a:r>
            <a:r>
              <a:rPr b="0" i="0" lang="en-US" sz="1800" u="none" cap="none" strike="noStrike">
                <a:solidFill>
                  <a:srgbClr val="262626"/>
                </a:solidFill>
                <a:latin typeface="Roboto Light"/>
                <a:ea typeface="Roboto Light"/>
                <a:cs typeface="Roboto Light"/>
                <a:sym typeface="Roboto Light"/>
              </a:rPr>
              <a:t>Miscellaneous Insurance </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i="1" sz="2000" u="sng">
              <a:solidFill>
                <a:schemeClr val="dk1"/>
              </a:solidFill>
              <a:latin typeface="Roboto Light"/>
              <a:ea typeface="Roboto Light"/>
              <a:cs typeface="Roboto Light"/>
              <a:sym typeface="Roboto Light"/>
            </a:endParaRPr>
          </a:p>
        </p:txBody>
      </p:sp>
      <p:sp>
        <p:nvSpPr>
          <p:cNvPr id="112" name="Google Shape;112;p1"/>
          <p:cNvSpPr txBox="1"/>
          <p:nvPr/>
        </p:nvSpPr>
        <p:spPr>
          <a:xfrm>
            <a:off x="10633587" y="532639"/>
            <a:ext cx="1558413" cy="523220"/>
          </a:xfrm>
          <a:prstGeom prst="rect">
            <a:avLst/>
          </a:prstGeom>
          <a:solidFill>
            <a:srgbClr val="F2672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lt1"/>
                </a:solidFill>
                <a:latin typeface="Roboto Light"/>
                <a:ea typeface="Roboto Light"/>
                <a:cs typeface="Roboto Light"/>
                <a:sym typeface="Roboto Light"/>
              </a:rPr>
              <a:t>Lecture  </a:t>
            </a:r>
            <a:endParaRPr sz="2800">
              <a:solidFill>
                <a:schemeClr val="lt1"/>
              </a:solidFill>
              <a:latin typeface="Roboto Light"/>
              <a:ea typeface="Roboto Light"/>
              <a:cs typeface="Roboto Light"/>
              <a:sym typeface="Roboto Light"/>
            </a:endParaRPr>
          </a:p>
        </p:txBody>
      </p:sp>
      <p:sp>
        <p:nvSpPr>
          <p:cNvPr id="113" name="Google Shape;113;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0"/>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199" name="Google Shape;199;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0" name="Google Shape;200;p1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4.1</a:t>
            </a:r>
            <a:endParaRPr sz="3600">
              <a:solidFill>
                <a:schemeClr val="dk1"/>
              </a:solidFill>
              <a:latin typeface="Helvetica Neue"/>
              <a:ea typeface="Helvetica Neue"/>
              <a:cs typeface="Helvetica Neue"/>
              <a:sym typeface="Helvetica Neue"/>
            </a:endParaRPr>
          </a:p>
        </p:txBody>
      </p:sp>
      <p:sp>
        <p:nvSpPr>
          <p:cNvPr id="201" name="Google Shape;201;p10"/>
          <p:cNvSpPr/>
          <p:nvPr/>
        </p:nvSpPr>
        <p:spPr>
          <a:xfrm>
            <a:off x="1169248" y="1803411"/>
            <a:ext cx="4877592" cy="403187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to the internal parts workings of the phone due to water spillage.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Hardware Failure like malfunctioning touchscreen, faulty earphone jack or charging port problem.</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due to fire.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occurring due to riot, strike, terrorist activities.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caused due to malicious intent.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Screen cracks.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of device due to theft, house break-in, burglary.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of device from a securely locked vehicle or building.</a:t>
            </a:r>
            <a:endParaRPr/>
          </a:p>
        </p:txBody>
      </p:sp>
      <p:sp>
        <p:nvSpPr>
          <p:cNvPr id="202" name="Google Shape;202;p10"/>
          <p:cNvSpPr/>
          <p:nvPr/>
        </p:nvSpPr>
        <p:spPr>
          <a:xfrm>
            <a:off x="6327058" y="1803411"/>
            <a:ext cx="5331541" cy="403187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the phone has gone missing mysteriously.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Theft of the mobile phone from vehicles that are left unattended.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any damage occurs or the phone is lost during the period when it was being used by a third party, other than the owner of the phone.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the device has been overloaded or experimented with under any abnormal conditions.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any damage was caused due to routine wear and tear of the device.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the damage was due to any wilful or malicious act caused by the owner of the insured device.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defects or damage that has been caused during the process of repairing or cleaning the device.</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1"/>
          <p:cNvSpPr txBox="1"/>
          <p:nvPr>
            <p:ph type="title"/>
          </p:nvPr>
        </p:nvSpPr>
        <p:spPr>
          <a:xfrm>
            <a:off x="1169247" y="956276"/>
            <a:ext cx="37862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Laptop Insurance</a:t>
            </a:r>
            <a:endParaRPr sz="3600">
              <a:latin typeface="Helvetica Neue"/>
              <a:ea typeface="Helvetica Neue"/>
              <a:cs typeface="Helvetica Neue"/>
              <a:sym typeface="Helvetica Neue"/>
            </a:endParaRPr>
          </a:p>
        </p:txBody>
      </p:sp>
      <p:sp>
        <p:nvSpPr>
          <p:cNvPr id="209" name="Google Shape;20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0" name="Google Shape;210;p1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5</a:t>
            </a:r>
            <a:endParaRPr sz="3600">
              <a:solidFill>
                <a:schemeClr val="dk1"/>
              </a:solidFill>
              <a:latin typeface="Helvetica Neue"/>
              <a:ea typeface="Helvetica Neue"/>
              <a:cs typeface="Helvetica Neue"/>
              <a:sym typeface="Helvetica Neue"/>
            </a:endParaRPr>
          </a:p>
        </p:txBody>
      </p:sp>
      <p:pic>
        <p:nvPicPr>
          <p:cNvPr descr="Closed book" id="211" name="Google Shape;211;p11"/>
          <p:cNvPicPr preferRelativeResize="0"/>
          <p:nvPr/>
        </p:nvPicPr>
        <p:blipFill rotWithShape="1">
          <a:blip r:embed="rId3">
            <a:alphaModFix/>
          </a:blip>
          <a:srcRect b="0" l="0" r="0" t="0"/>
          <a:stretch/>
        </p:blipFill>
        <p:spPr>
          <a:xfrm>
            <a:off x="580429" y="1988905"/>
            <a:ext cx="509545" cy="509545"/>
          </a:xfrm>
          <a:prstGeom prst="rect">
            <a:avLst/>
          </a:prstGeom>
          <a:noFill/>
          <a:ln>
            <a:noFill/>
          </a:ln>
        </p:spPr>
      </p:pic>
      <p:sp>
        <p:nvSpPr>
          <p:cNvPr id="212" name="Google Shape;212;p11"/>
          <p:cNvSpPr txBox="1"/>
          <p:nvPr/>
        </p:nvSpPr>
        <p:spPr>
          <a:xfrm>
            <a:off x="1169248" y="1980785"/>
            <a:ext cx="5541268" cy="1323439"/>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Laptop insurance offers comprehensive coverage for laptop devices from various risks. The risks may include theft, liquid spills, fire, and accidental damage along with electrical and mechanical breakdown. It helps meet the heavy repair expenses. </a:t>
            </a:r>
            <a:endParaRPr sz="1600">
              <a:solidFill>
                <a:schemeClr val="dk1"/>
              </a:solidFill>
              <a:latin typeface="Quattrocento Sans"/>
              <a:ea typeface="Quattrocento Sans"/>
              <a:cs typeface="Quattrocento Sans"/>
              <a:sym typeface="Quattrocento Sans"/>
            </a:endParaRPr>
          </a:p>
        </p:txBody>
      </p:sp>
      <p:pic>
        <p:nvPicPr>
          <p:cNvPr id="213" name="Google Shape;213;p11"/>
          <p:cNvPicPr preferRelativeResize="0"/>
          <p:nvPr/>
        </p:nvPicPr>
        <p:blipFill rotWithShape="1">
          <a:blip r:embed="rId4">
            <a:alphaModFix/>
          </a:blip>
          <a:srcRect b="0" l="0" r="0" t="0"/>
          <a:stretch/>
        </p:blipFill>
        <p:spPr>
          <a:xfrm>
            <a:off x="7340549" y="1980785"/>
            <a:ext cx="4013251" cy="2254937"/>
          </a:xfrm>
          <a:prstGeom prst="rect">
            <a:avLst/>
          </a:prstGeom>
          <a:noFill/>
          <a:ln>
            <a:noFill/>
          </a:ln>
        </p:spPr>
      </p:pic>
      <p:pic>
        <p:nvPicPr>
          <p:cNvPr descr="Paperclip" id="214" name="Google Shape;214;p11"/>
          <p:cNvPicPr preferRelativeResize="0"/>
          <p:nvPr/>
        </p:nvPicPr>
        <p:blipFill rotWithShape="1">
          <a:blip r:embed="rId5">
            <a:alphaModFix/>
          </a:blip>
          <a:srcRect b="0" l="0" r="0" t="0"/>
          <a:stretch/>
        </p:blipFill>
        <p:spPr>
          <a:xfrm>
            <a:off x="668917" y="5391954"/>
            <a:ext cx="491569" cy="491569"/>
          </a:xfrm>
          <a:prstGeom prst="rect">
            <a:avLst/>
          </a:prstGeom>
          <a:noFill/>
          <a:ln>
            <a:noFill/>
          </a:ln>
        </p:spPr>
      </p:pic>
      <p:sp>
        <p:nvSpPr>
          <p:cNvPr id="215" name="Google Shape;215;p11"/>
          <p:cNvSpPr txBox="1"/>
          <p:nvPr/>
        </p:nvSpPr>
        <p:spPr>
          <a:xfrm>
            <a:off x="1169248" y="5456882"/>
            <a:ext cx="6219695"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dk1"/>
                </a:solidFill>
                <a:latin typeface="Calibri"/>
                <a:ea typeface="Calibri"/>
                <a:cs typeface="Calibri"/>
                <a:sym typeface="Calibri"/>
                <a:hlinkClick r:id="rId6">
                  <a:extLst>
                    <a:ext uri="{A12FA001-AC4F-418D-AE19-62706E023703}">
                      <ahyp:hlinkClr val="tx"/>
                    </a:ext>
                  </a:extLst>
                </a:hlinkClick>
              </a:rPr>
              <a:t>https://www.paisabazaar.com/commercial-insurance/laptop-insurance/</a:t>
            </a:r>
            <a:r>
              <a:rPr lang="en-US" sz="1600">
                <a:solidFill>
                  <a:schemeClr val="dk1"/>
                </a:solidFill>
                <a:latin typeface="Calibri"/>
                <a:ea typeface="Calibri"/>
                <a:cs typeface="Calibri"/>
                <a:sym typeface="Calibri"/>
              </a:rPr>
              <a:t> </a:t>
            </a:r>
            <a:endParaRPr sz="1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2"/>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222" name="Google Shape;222;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3" name="Google Shape;223;p1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5.1</a:t>
            </a:r>
            <a:endParaRPr sz="3600">
              <a:solidFill>
                <a:schemeClr val="dk1"/>
              </a:solidFill>
              <a:latin typeface="Helvetica Neue"/>
              <a:ea typeface="Helvetica Neue"/>
              <a:cs typeface="Helvetica Neue"/>
              <a:sym typeface="Helvetica Neue"/>
            </a:endParaRPr>
          </a:p>
        </p:txBody>
      </p:sp>
      <p:sp>
        <p:nvSpPr>
          <p:cNvPr id="224" name="Google Shape;224;p12"/>
          <p:cNvSpPr/>
          <p:nvPr/>
        </p:nvSpPr>
        <p:spPr>
          <a:xfrm>
            <a:off x="1169247" y="1887794"/>
            <a:ext cx="4833347"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Screens of laptops are prone to cracks and damage which is mostly covered under the insurance plan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Electrical and mechanical breakdowns are also covered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It covers mostly all models of laptop manufacturers like Apple, HP, Dell, Lenovo, Acer, Sony, Samsung, and Toshiba, etc.</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Theft, burglary or loss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Accidental and liquid damage</a:t>
            </a:r>
            <a:endParaRPr sz="1600">
              <a:solidFill>
                <a:schemeClr val="dk1"/>
              </a:solidFill>
              <a:latin typeface="Quattrocento Sans"/>
              <a:ea typeface="Quattrocento Sans"/>
              <a:cs typeface="Quattrocento Sans"/>
              <a:sym typeface="Quattrocento Sans"/>
            </a:endParaRPr>
          </a:p>
        </p:txBody>
      </p:sp>
      <p:sp>
        <p:nvSpPr>
          <p:cNvPr id="225" name="Google Shape;225;p12"/>
          <p:cNvSpPr/>
          <p:nvPr/>
        </p:nvSpPr>
        <p:spPr>
          <a:xfrm>
            <a:off x="6331968" y="1887794"/>
            <a:ext cx="4522839"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done due to war or risks related to war, terrorism, etc.</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Willful acts or negligence of the insured or his/her representative using the laptop machine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Pre-existing faults or defects in general</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Natural wear &amp; tear, erosion, incrustation and gradual degradation of the laptop due to climatic conditions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Normal maintenance of the laptop</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13"/>
          <p:cNvSpPr txBox="1"/>
          <p:nvPr>
            <p:ph type="title"/>
          </p:nvPr>
        </p:nvSpPr>
        <p:spPr>
          <a:xfrm>
            <a:off x="1169247" y="956276"/>
            <a:ext cx="37862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Credit Insurance</a:t>
            </a:r>
            <a:endParaRPr sz="3600">
              <a:latin typeface="Helvetica Neue"/>
              <a:ea typeface="Helvetica Neue"/>
              <a:cs typeface="Helvetica Neue"/>
              <a:sym typeface="Helvetica Neue"/>
            </a:endParaRPr>
          </a:p>
        </p:txBody>
      </p:sp>
      <p:sp>
        <p:nvSpPr>
          <p:cNvPr id="232" name="Google Shape;23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3" name="Google Shape;233;p1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6</a:t>
            </a:r>
            <a:endParaRPr sz="3600">
              <a:solidFill>
                <a:schemeClr val="dk1"/>
              </a:solidFill>
              <a:latin typeface="Helvetica Neue"/>
              <a:ea typeface="Helvetica Neue"/>
              <a:cs typeface="Helvetica Neue"/>
              <a:sym typeface="Helvetica Neue"/>
            </a:endParaRPr>
          </a:p>
        </p:txBody>
      </p:sp>
      <p:pic>
        <p:nvPicPr>
          <p:cNvPr descr="Closed book" id="234" name="Google Shape;234;p13"/>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235" name="Google Shape;235;p13"/>
          <p:cNvSpPr txBox="1"/>
          <p:nvPr/>
        </p:nvSpPr>
        <p:spPr>
          <a:xfrm>
            <a:off x="1169248" y="1892297"/>
            <a:ext cx="5821488" cy="1323439"/>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Credit Insurance is a type of insurance policy that is used to pay off existing debts in cases such as death, disability and in some cases, unemployment. Credit insurance protects the policyholder from the lender from the borrower’s inability to repay the loan or debt due to various reasons</a:t>
            </a:r>
            <a:endParaRPr/>
          </a:p>
        </p:txBody>
      </p:sp>
      <p:sp>
        <p:nvSpPr>
          <p:cNvPr id="236" name="Google Shape;236;p13"/>
          <p:cNvSpPr/>
          <p:nvPr/>
        </p:nvSpPr>
        <p:spPr>
          <a:xfrm>
            <a:off x="1169248" y="3429000"/>
            <a:ext cx="4641617"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Credit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Credit life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Credit disability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Credit involuntary unemployment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Credit property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Trade Credit insurance </a:t>
            </a:r>
            <a:endParaRPr sz="1600">
              <a:solidFill>
                <a:schemeClr val="dk1"/>
              </a:solidFill>
              <a:latin typeface="Quattrocento Sans"/>
              <a:ea typeface="Quattrocento Sans"/>
              <a:cs typeface="Quattrocento Sans"/>
              <a:sym typeface="Quattrocento Sans"/>
            </a:endParaRPr>
          </a:p>
        </p:txBody>
      </p:sp>
      <p:pic>
        <p:nvPicPr>
          <p:cNvPr id="237" name="Google Shape;237;p13"/>
          <p:cNvPicPr preferRelativeResize="0"/>
          <p:nvPr/>
        </p:nvPicPr>
        <p:blipFill rotWithShape="1">
          <a:blip r:embed="rId4">
            <a:alphaModFix/>
          </a:blip>
          <a:srcRect b="0" l="0" r="0" t="0"/>
          <a:stretch/>
        </p:blipFill>
        <p:spPr>
          <a:xfrm>
            <a:off x="7392151" y="1929913"/>
            <a:ext cx="4035389" cy="231762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4"/>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244" name="Google Shape;24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5" name="Google Shape;245;p1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6.1</a:t>
            </a:r>
            <a:endParaRPr sz="3600">
              <a:solidFill>
                <a:schemeClr val="dk1"/>
              </a:solidFill>
              <a:latin typeface="Helvetica Neue"/>
              <a:ea typeface="Helvetica Neue"/>
              <a:cs typeface="Helvetica Neue"/>
              <a:sym typeface="Helvetica Neue"/>
            </a:endParaRPr>
          </a:p>
        </p:txBody>
      </p:sp>
      <p:sp>
        <p:nvSpPr>
          <p:cNvPr id="246" name="Google Shape;246;p14"/>
          <p:cNvSpPr/>
          <p:nvPr/>
        </p:nvSpPr>
        <p:spPr>
          <a:xfrm>
            <a:off x="1183997" y="1843549"/>
            <a:ext cx="4877590"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 Commercial Risks: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Insolvency of the buyer</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Non-payment by the buyer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 Political Risks: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General moratorium on payment by the government of buyer’s country</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Cancellation of import license</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Political events, economic difficulties, legislative or administrative measures preventing payment</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Military or civil war, revolution, riot or insurrection</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Government decision preventing performance</a:t>
            </a:r>
            <a:endParaRPr sz="1600">
              <a:solidFill>
                <a:schemeClr val="dk1"/>
              </a:solidFill>
              <a:latin typeface="Quattrocento Sans"/>
              <a:ea typeface="Quattrocento Sans"/>
              <a:cs typeface="Quattrocento Sans"/>
              <a:sym typeface="Quattrocento Sans"/>
            </a:endParaRPr>
          </a:p>
        </p:txBody>
      </p:sp>
      <p:sp>
        <p:nvSpPr>
          <p:cNvPr id="247" name="Google Shape;247;p14"/>
          <p:cNvSpPr/>
          <p:nvPr/>
        </p:nvSpPr>
        <p:spPr>
          <a:xfrm>
            <a:off x="6327058" y="1858297"/>
            <a:ext cx="5026742" cy="3293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nuclear risk or contamination due to a radioactive substance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Customer disputes with the buyer that may result in withholding of partial or full payments by the buyer</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interest amount that gets accrued after the original due payment date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Amount owed by any government entity which cannot be declared insolvent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Currency fluctuations, Reverse Factoring Policies, pre-shipment risks</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5"/>
          <p:cNvSpPr txBox="1"/>
          <p:nvPr>
            <p:ph type="title"/>
          </p:nvPr>
        </p:nvSpPr>
        <p:spPr>
          <a:xfrm>
            <a:off x="1169248" y="956276"/>
            <a:ext cx="319627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Pet Insurance</a:t>
            </a:r>
            <a:endParaRPr sz="3600">
              <a:latin typeface="Helvetica Neue"/>
              <a:ea typeface="Helvetica Neue"/>
              <a:cs typeface="Helvetica Neue"/>
              <a:sym typeface="Helvetica Neue"/>
            </a:endParaRPr>
          </a:p>
        </p:txBody>
      </p:sp>
      <p:sp>
        <p:nvSpPr>
          <p:cNvPr id="254" name="Google Shape;25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5" name="Google Shape;255;p1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7</a:t>
            </a:r>
            <a:endParaRPr sz="3600">
              <a:solidFill>
                <a:schemeClr val="dk1"/>
              </a:solidFill>
              <a:latin typeface="Helvetica Neue"/>
              <a:ea typeface="Helvetica Neue"/>
              <a:cs typeface="Helvetica Neue"/>
              <a:sym typeface="Helvetica Neue"/>
            </a:endParaRPr>
          </a:p>
        </p:txBody>
      </p:sp>
      <p:pic>
        <p:nvPicPr>
          <p:cNvPr descr="Closed book" id="256" name="Google Shape;256;p15"/>
          <p:cNvPicPr preferRelativeResize="0"/>
          <p:nvPr/>
        </p:nvPicPr>
        <p:blipFill rotWithShape="1">
          <a:blip r:embed="rId3">
            <a:alphaModFix/>
          </a:blip>
          <a:srcRect b="0" l="0" r="0" t="0"/>
          <a:stretch/>
        </p:blipFill>
        <p:spPr>
          <a:xfrm>
            <a:off x="580429" y="1988905"/>
            <a:ext cx="509545" cy="509545"/>
          </a:xfrm>
          <a:prstGeom prst="rect">
            <a:avLst/>
          </a:prstGeom>
          <a:noFill/>
          <a:ln>
            <a:noFill/>
          </a:ln>
        </p:spPr>
      </p:pic>
      <p:sp>
        <p:nvSpPr>
          <p:cNvPr id="257" name="Google Shape;257;p15"/>
          <p:cNvSpPr txBox="1"/>
          <p:nvPr/>
        </p:nvSpPr>
        <p:spPr>
          <a:xfrm>
            <a:off x="1169247" y="1980785"/>
            <a:ext cx="5954224" cy="1077218"/>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Pet insurance is a health care policy for your pet that reimburses you for certain medical expenses. In the event of a surprise accident or illness, having a pet insurance plan can protect your finances.</a:t>
            </a:r>
            <a:endParaRPr sz="1600">
              <a:solidFill>
                <a:schemeClr val="dk1"/>
              </a:solidFill>
              <a:latin typeface="Quattrocento Sans"/>
              <a:ea typeface="Quattrocento Sans"/>
              <a:cs typeface="Quattrocento Sans"/>
              <a:sym typeface="Quattrocento Sans"/>
            </a:endParaRPr>
          </a:p>
        </p:txBody>
      </p:sp>
      <p:sp>
        <p:nvSpPr>
          <p:cNvPr id="258" name="Google Shape;258;p15"/>
          <p:cNvSpPr/>
          <p:nvPr/>
        </p:nvSpPr>
        <p:spPr>
          <a:xfrm>
            <a:off x="1169248" y="3244334"/>
            <a:ext cx="3830455"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pet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Lifetime cover pet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Non-lifetime cover pet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Accident only pet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pic>
        <p:nvPicPr>
          <p:cNvPr id="259" name="Google Shape;259;p15"/>
          <p:cNvPicPr preferRelativeResize="0"/>
          <p:nvPr/>
        </p:nvPicPr>
        <p:blipFill rotWithShape="1">
          <a:blip r:embed="rId4">
            <a:alphaModFix/>
          </a:blip>
          <a:srcRect b="0" l="0" r="0" t="0"/>
          <a:stretch/>
        </p:blipFill>
        <p:spPr>
          <a:xfrm>
            <a:off x="7775780" y="1787527"/>
            <a:ext cx="3578020" cy="2250486"/>
          </a:xfrm>
          <a:prstGeom prst="rect">
            <a:avLst/>
          </a:prstGeom>
          <a:noFill/>
          <a:ln>
            <a:noFill/>
          </a:ln>
        </p:spPr>
      </p:pic>
      <p:pic>
        <p:nvPicPr>
          <p:cNvPr descr="Paperclip" id="260" name="Google Shape;260;p15"/>
          <p:cNvPicPr preferRelativeResize="0"/>
          <p:nvPr/>
        </p:nvPicPr>
        <p:blipFill rotWithShape="1">
          <a:blip r:embed="rId5">
            <a:alphaModFix/>
          </a:blip>
          <a:srcRect b="0" l="0" r="0" t="0"/>
          <a:stretch/>
        </p:blipFill>
        <p:spPr>
          <a:xfrm>
            <a:off x="668917" y="5391954"/>
            <a:ext cx="491569" cy="491569"/>
          </a:xfrm>
          <a:prstGeom prst="rect">
            <a:avLst/>
          </a:prstGeom>
          <a:noFill/>
          <a:ln>
            <a:noFill/>
          </a:ln>
        </p:spPr>
      </p:pic>
      <p:sp>
        <p:nvSpPr>
          <p:cNvPr id="261" name="Google Shape;261;p15"/>
          <p:cNvSpPr txBox="1"/>
          <p:nvPr/>
        </p:nvSpPr>
        <p:spPr>
          <a:xfrm>
            <a:off x="1160485" y="5460488"/>
            <a:ext cx="8499709"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dk1"/>
                </a:solidFill>
                <a:latin typeface="Calibri"/>
                <a:ea typeface="Calibri"/>
                <a:cs typeface="Calibri"/>
                <a:sym typeface="Calibri"/>
                <a:hlinkClick r:id="rId6">
                  <a:extLst>
                    <a:ext uri="{A12FA001-AC4F-418D-AE19-62706E023703}">
                      <ahyp:hlinkClr val="tx"/>
                    </a:ext>
                  </a:extLst>
                </a:hlinkClick>
              </a:rPr>
              <a:t>https://www.which.co.uk/money/insurance/pet-insurance/pet-insurance-explained-a8td63l18gsw</a:t>
            </a:r>
            <a:r>
              <a:rPr lang="en-US" sz="1600">
                <a:solidFill>
                  <a:schemeClr val="dk1"/>
                </a:solidFill>
                <a:latin typeface="Calibri"/>
                <a:ea typeface="Calibri"/>
                <a:cs typeface="Calibri"/>
                <a:sym typeface="Calibri"/>
              </a:rPr>
              <a:t> </a:t>
            </a:r>
            <a:endParaRPr sz="16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16"/>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268" name="Google Shape;268;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9" name="Google Shape;269;p1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7.1</a:t>
            </a:r>
            <a:endParaRPr sz="3600">
              <a:solidFill>
                <a:schemeClr val="dk1"/>
              </a:solidFill>
              <a:latin typeface="Helvetica Neue"/>
              <a:ea typeface="Helvetica Neue"/>
              <a:cs typeface="Helvetica Neue"/>
              <a:sym typeface="Helvetica Neue"/>
            </a:endParaRPr>
          </a:p>
        </p:txBody>
      </p:sp>
      <p:sp>
        <p:nvSpPr>
          <p:cNvPr id="270" name="Google Shape;270;p16"/>
          <p:cNvSpPr/>
          <p:nvPr/>
        </p:nvSpPr>
        <p:spPr>
          <a:xfrm>
            <a:off x="1169248" y="1902542"/>
            <a:ext cx="4479383"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Death due to accident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Illness contracted while the policy is in effect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Treatment expenses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Accident while in transit (via rail, air or road)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theft of the pet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Incapacitation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Accidental poisoning</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Third Party liability</a:t>
            </a:r>
            <a:endParaRPr sz="1600">
              <a:solidFill>
                <a:schemeClr val="dk1"/>
              </a:solidFill>
              <a:latin typeface="Quattrocento Sans"/>
              <a:ea typeface="Quattrocento Sans"/>
              <a:cs typeface="Quattrocento Sans"/>
              <a:sym typeface="Quattrocento Sans"/>
            </a:endParaRPr>
          </a:p>
        </p:txBody>
      </p:sp>
      <p:sp>
        <p:nvSpPr>
          <p:cNvPr id="271" name="Google Shape;271;p16"/>
          <p:cNvSpPr/>
          <p:nvPr/>
        </p:nvSpPr>
        <p:spPr>
          <a:xfrm>
            <a:off x="5862479" y="1902542"/>
            <a:ext cx="4948083"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Willful or malicious injury to the pet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Injury or illness arising out of neglect or unskillful handling of the pet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or injury due to war, foreign hostility, revolution, rebellion, military upheaval, etc.</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Death due to rabies, distemper, Viral Hepatitis, Viral Enteritis, Leptospirosis, etc.</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Illness that has been contracted prior to taking the policy.</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7"/>
          <p:cNvSpPr txBox="1"/>
          <p:nvPr>
            <p:ph type="title"/>
          </p:nvPr>
        </p:nvSpPr>
        <p:spPr>
          <a:xfrm>
            <a:off x="1169247" y="956276"/>
            <a:ext cx="349124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Rural Insurance</a:t>
            </a:r>
            <a:endParaRPr sz="3600">
              <a:latin typeface="Helvetica Neue"/>
              <a:ea typeface="Helvetica Neue"/>
              <a:cs typeface="Helvetica Neue"/>
              <a:sym typeface="Helvetica Neue"/>
            </a:endParaRPr>
          </a:p>
        </p:txBody>
      </p:sp>
      <p:sp>
        <p:nvSpPr>
          <p:cNvPr id="278" name="Google Shape;27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9" name="Google Shape;279;p1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8</a:t>
            </a:r>
            <a:endParaRPr sz="3600">
              <a:solidFill>
                <a:schemeClr val="dk1"/>
              </a:solidFill>
              <a:latin typeface="Helvetica Neue"/>
              <a:ea typeface="Helvetica Neue"/>
              <a:cs typeface="Helvetica Neue"/>
              <a:sym typeface="Helvetica Neue"/>
            </a:endParaRPr>
          </a:p>
        </p:txBody>
      </p:sp>
      <p:pic>
        <p:nvPicPr>
          <p:cNvPr descr="Closed book" id="280" name="Google Shape;280;p17"/>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281" name="Google Shape;281;p17"/>
          <p:cNvSpPr txBox="1"/>
          <p:nvPr/>
        </p:nvSpPr>
        <p:spPr>
          <a:xfrm>
            <a:off x="1169248" y="1892297"/>
            <a:ext cx="5821488" cy="1077218"/>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Rural insurance is basically insurance that has been created for the rural public to insure their businesses such as poultry, cattle, farming, etc. Individuals can claim benefits in case of death of animals or loss of crop.</a:t>
            </a:r>
            <a:endParaRPr/>
          </a:p>
        </p:txBody>
      </p:sp>
      <p:sp>
        <p:nvSpPr>
          <p:cNvPr id="282" name="Google Shape;282;p17"/>
          <p:cNvSpPr/>
          <p:nvPr/>
        </p:nvSpPr>
        <p:spPr>
          <a:xfrm>
            <a:off x="1169248" y="3384756"/>
            <a:ext cx="5084068"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rural policies: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Personal Accident insurance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Critical Illness insurance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Motor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Property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Livestock insurance</a:t>
            </a:r>
            <a:endParaRPr/>
          </a:p>
        </p:txBody>
      </p:sp>
      <p:pic>
        <p:nvPicPr>
          <p:cNvPr id="283" name="Google Shape;283;p17"/>
          <p:cNvPicPr preferRelativeResize="0"/>
          <p:nvPr/>
        </p:nvPicPr>
        <p:blipFill rotWithShape="1">
          <a:blip r:embed="rId4">
            <a:alphaModFix/>
          </a:blip>
          <a:srcRect b="0" l="0" r="0" t="0"/>
          <a:stretch/>
        </p:blipFill>
        <p:spPr>
          <a:xfrm>
            <a:off x="7583593" y="1927606"/>
            <a:ext cx="3652223" cy="273564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8"/>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290" name="Google Shape;29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91" name="Google Shape;291;p1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8.1</a:t>
            </a:r>
            <a:endParaRPr sz="3600">
              <a:solidFill>
                <a:schemeClr val="dk1"/>
              </a:solidFill>
              <a:latin typeface="Helvetica Neue"/>
              <a:ea typeface="Helvetica Neue"/>
              <a:cs typeface="Helvetica Neue"/>
              <a:sym typeface="Helvetica Neue"/>
            </a:endParaRPr>
          </a:p>
        </p:txBody>
      </p:sp>
      <p:sp>
        <p:nvSpPr>
          <p:cNvPr id="292" name="Google Shape;292;p18"/>
          <p:cNvSpPr/>
          <p:nvPr/>
        </p:nvSpPr>
        <p:spPr>
          <a:xfrm>
            <a:off x="1169248" y="1831673"/>
            <a:ext cx="4730107" cy="42780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Hut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Poultry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Cycle rickshaw policy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Sericulture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Honey bee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Failed- well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Lift irrigation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Farmers’ package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Agricultural pump-set policy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Animal-driven cart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Aqua-culture (prawn/ shrimp)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Horticulture/ plantation insurance scheme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Animals included in rural insurance are elephants, rabbits, pigs, birds, zoo and circus animals.</a:t>
            </a:r>
            <a:endParaRPr sz="1600">
              <a:solidFill>
                <a:schemeClr val="dk1"/>
              </a:solidFill>
              <a:latin typeface="Quattrocento Sans"/>
              <a:ea typeface="Quattrocento Sans"/>
              <a:cs typeface="Quattrocento Sans"/>
              <a:sym typeface="Quattrocento Sans"/>
            </a:endParaRPr>
          </a:p>
        </p:txBody>
      </p:sp>
      <p:sp>
        <p:nvSpPr>
          <p:cNvPr id="293" name="Google Shape;293;p18"/>
          <p:cNvSpPr/>
          <p:nvPr/>
        </p:nvSpPr>
        <p:spPr>
          <a:xfrm>
            <a:off x="6327058" y="1843555"/>
            <a:ext cx="5056238"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Overloading, willful or malicious injury or neglect, unskillful treatment or not using the animals for the purpose that has been stated in the policy.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Deliberate slaughter of the animal. This does not include cases where the animal is killed due to incurable suffering of the animal and also does not include cases where the animal is slaughtered by the order of lawfully constituted authority.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Clandestine sale or theft of the insured animal will not be covered.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Risks involved while transporting the animal by air and sea will not be covered.</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19"/>
          <p:cNvSpPr txBox="1"/>
          <p:nvPr>
            <p:ph type="title"/>
          </p:nvPr>
        </p:nvSpPr>
        <p:spPr>
          <a:xfrm>
            <a:off x="1169247" y="956276"/>
            <a:ext cx="425816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Wedding Insurance</a:t>
            </a:r>
            <a:endParaRPr sz="3600">
              <a:latin typeface="Helvetica Neue"/>
              <a:ea typeface="Helvetica Neue"/>
              <a:cs typeface="Helvetica Neue"/>
              <a:sym typeface="Helvetica Neue"/>
            </a:endParaRPr>
          </a:p>
        </p:txBody>
      </p:sp>
      <p:sp>
        <p:nvSpPr>
          <p:cNvPr id="300" name="Google Shape;300;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01" name="Google Shape;301;p1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9</a:t>
            </a:r>
            <a:endParaRPr sz="3600">
              <a:solidFill>
                <a:schemeClr val="dk1"/>
              </a:solidFill>
              <a:latin typeface="Helvetica Neue"/>
              <a:ea typeface="Helvetica Neue"/>
              <a:cs typeface="Helvetica Neue"/>
              <a:sym typeface="Helvetica Neue"/>
            </a:endParaRPr>
          </a:p>
        </p:txBody>
      </p:sp>
      <p:pic>
        <p:nvPicPr>
          <p:cNvPr descr="Closed book" id="302" name="Google Shape;302;p19"/>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303" name="Google Shape;303;p19"/>
          <p:cNvSpPr txBox="1"/>
          <p:nvPr/>
        </p:nvSpPr>
        <p:spPr>
          <a:xfrm>
            <a:off x="1169248" y="1892297"/>
            <a:ext cx="5821488" cy="830997"/>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 wedding insurance covers the heavy expenses incurred either due to wedding cancellation or any other damage or loss</a:t>
            </a:r>
            <a:endParaRPr/>
          </a:p>
        </p:txBody>
      </p:sp>
      <p:pic>
        <p:nvPicPr>
          <p:cNvPr id="304" name="Google Shape;304;p19"/>
          <p:cNvPicPr preferRelativeResize="0"/>
          <p:nvPr/>
        </p:nvPicPr>
        <p:blipFill rotWithShape="1">
          <a:blip r:embed="rId4">
            <a:alphaModFix/>
          </a:blip>
          <a:srcRect b="0" l="0" r="0" t="0"/>
          <a:stretch/>
        </p:blipFill>
        <p:spPr>
          <a:xfrm>
            <a:off x="7379526" y="1856172"/>
            <a:ext cx="4033266" cy="225862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
          <p:cNvSpPr txBox="1"/>
          <p:nvPr>
            <p:ph type="title"/>
          </p:nvPr>
        </p:nvSpPr>
        <p:spPr>
          <a:xfrm>
            <a:off x="586848" y="956275"/>
            <a:ext cx="39591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19" name="Google Shape;119;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0" name="Google Shape;120;p2"/>
          <p:cNvSpPr txBox="1"/>
          <p:nvPr/>
        </p:nvSpPr>
        <p:spPr>
          <a:xfrm>
            <a:off x="631112" y="1792285"/>
            <a:ext cx="4265357" cy="4031873"/>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Miscellaneous Insurance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Crop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3"/>
            </a:pPr>
            <a:r>
              <a:rPr lang="en-US" sz="1600">
                <a:solidFill>
                  <a:schemeClr val="dk1"/>
                </a:solidFill>
                <a:latin typeface="Quattrocento Sans"/>
                <a:ea typeface="Quattrocento Sans"/>
                <a:cs typeface="Quattrocento Sans"/>
                <a:sym typeface="Quattrocento Sans"/>
              </a:rPr>
              <a:t>Householder Insurance Policy</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4"/>
            </a:pPr>
            <a:r>
              <a:rPr lang="en-US" sz="1600">
                <a:solidFill>
                  <a:schemeClr val="dk1"/>
                </a:solidFill>
                <a:latin typeface="Quattrocento Sans"/>
                <a:ea typeface="Quattrocento Sans"/>
                <a:cs typeface="Quattrocento Sans"/>
                <a:sym typeface="Quattrocento Sans"/>
              </a:rPr>
              <a:t>Mobile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 </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Laptop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
        <p:nvSpPr>
          <p:cNvPr id="121" name="Google Shape;121;p2"/>
          <p:cNvSpPr/>
          <p:nvPr/>
        </p:nvSpPr>
        <p:spPr>
          <a:xfrm>
            <a:off x="5848969" y="1792285"/>
            <a:ext cx="5051325" cy="3785652"/>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6.   Credit Insurance</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7.   Pet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8.   Rural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9.  Wedding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10. Weather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20"/>
          <p:cNvSpPr txBox="1"/>
          <p:nvPr>
            <p:ph type="title"/>
          </p:nvPr>
        </p:nvSpPr>
        <p:spPr>
          <a:xfrm>
            <a:off x="1154499"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311" name="Google Shape;311;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12" name="Google Shape;312;p2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9.1</a:t>
            </a:r>
            <a:endParaRPr sz="3600">
              <a:solidFill>
                <a:schemeClr val="dk1"/>
              </a:solidFill>
              <a:latin typeface="Helvetica Neue"/>
              <a:ea typeface="Helvetica Neue"/>
              <a:cs typeface="Helvetica Neue"/>
              <a:sym typeface="Helvetica Neue"/>
            </a:endParaRPr>
          </a:p>
        </p:txBody>
      </p:sp>
      <p:sp>
        <p:nvSpPr>
          <p:cNvPr id="313" name="Google Shape;313;p20"/>
          <p:cNvSpPr/>
          <p:nvPr/>
        </p:nvSpPr>
        <p:spPr>
          <a:xfrm>
            <a:off x="1169248" y="1778457"/>
            <a:ext cx="4744856" cy="477053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 Cancellation/postponement of the wedding event due to the following reasons.</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Earthquake/fire and other perils at the venue of the event.</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Theft or Burglary</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If the person(s) named under the policy does not appear for the wedding event due to death, personal injury, hospitalization and other reasons mentioned in the policy document.</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2. Physical loss or damage to the property insured under the policy</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3.The Public Liability cover ensures protection against injury/death arising out of accidents at the wedding venue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
        <p:nvSpPr>
          <p:cNvPr id="314" name="Google Shape;314;p20"/>
          <p:cNvSpPr/>
          <p:nvPr/>
        </p:nvSpPr>
        <p:spPr>
          <a:xfrm>
            <a:off x="6327058" y="1784559"/>
            <a:ext cx="5095573"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Cancellation of the marriage event due to bandh or civil unrest is not considered for compensation.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Acts of terrorism.</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The person(s) covered under the policy is/are kidnapped.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the claim made is with regard to persons not reaching the venue on time due to unavailability of transport services.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Consequential losses due to cancellation of the wedding event.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caused to the property by the insured member or his/her associates on the basis of directions issued by the member.</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Death or injury caused to the persons insured due to war or war like situation.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Self inflicted injury or suicide.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1"/>
          <p:cNvSpPr txBox="1"/>
          <p:nvPr>
            <p:ph type="title"/>
          </p:nvPr>
        </p:nvSpPr>
        <p:spPr>
          <a:xfrm>
            <a:off x="1169247" y="956276"/>
            <a:ext cx="405168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Weather Insurance</a:t>
            </a:r>
            <a:endParaRPr sz="3600">
              <a:latin typeface="Helvetica Neue"/>
              <a:ea typeface="Helvetica Neue"/>
              <a:cs typeface="Helvetica Neue"/>
              <a:sym typeface="Helvetica Neue"/>
            </a:endParaRPr>
          </a:p>
        </p:txBody>
      </p:sp>
      <p:sp>
        <p:nvSpPr>
          <p:cNvPr id="321" name="Google Shape;321;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22" name="Google Shape;322;p2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10</a:t>
            </a:r>
            <a:endParaRPr sz="3600">
              <a:solidFill>
                <a:schemeClr val="dk1"/>
              </a:solidFill>
              <a:latin typeface="Helvetica Neue"/>
              <a:ea typeface="Helvetica Neue"/>
              <a:cs typeface="Helvetica Neue"/>
              <a:sym typeface="Helvetica Neue"/>
            </a:endParaRPr>
          </a:p>
        </p:txBody>
      </p:sp>
      <p:pic>
        <p:nvPicPr>
          <p:cNvPr descr="Closed book" id="323" name="Google Shape;323;p21"/>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324" name="Google Shape;324;p21"/>
          <p:cNvSpPr txBox="1"/>
          <p:nvPr/>
        </p:nvSpPr>
        <p:spPr>
          <a:xfrm>
            <a:off x="1169248" y="1892297"/>
            <a:ext cx="5821488" cy="830997"/>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term weather insurance refers to a form of financial protection against losses or damages incurred because of adverse, measurable weather conditions. </a:t>
            </a:r>
            <a:endParaRPr/>
          </a:p>
        </p:txBody>
      </p:sp>
      <p:pic>
        <p:nvPicPr>
          <p:cNvPr id="325" name="Google Shape;325;p21"/>
          <p:cNvPicPr preferRelativeResize="0"/>
          <p:nvPr/>
        </p:nvPicPr>
        <p:blipFill rotWithShape="1">
          <a:blip r:embed="rId4">
            <a:alphaModFix/>
          </a:blip>
          <a:srcRect b="0" l="0" r="0" t="0"/>
          <a:stretch/>
        </p:blipFill>
        <p:spPr>
          <a:xfrm>
            <a:off x="7544263" y="1851756"/>
            <a:ext cx="3458035" cy="2301165"/>
          </a:xfrm>
          <a:prstGeom prst="rect">
            <a:avLst/>
          </a:prstGeom>
          <a:noFill/>
          <a:ln>
            <a:noFill/>
          </a:ln>
        </p:spPr>
      </p:pic>
      <p:sp>
        <p:nvSpPr>
          <p:cNvPr id="326" name="Google Shape;326;p21"/>
          <p:cNvSpPr txBox="1"/>
          <p:nvPr/>
        </p:nvSpPr>
        <p:spPr>
          <a:xfrm>
            <a:off x="1169247" y="2964426"/>
            <a:ext cx="4494134"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Weather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Event Weather Insurance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Weather Promotions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Income Stabilization Insurance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Cost Containment Insurance</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2"/>
          <p:cNvSpPr txBox="1"/>
          <p:nvPr>
            <p:ph type="title"/>
          </p:nvPr>
        </p:nvSpPr>
        <p:spPr>
          <a:xfrm>
            <a:off x="1478955"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333" name="Google Shape;333;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34" name="Google Shape;334;p22"/>
          <p:cNvSpPr txBox="1"/>
          <p:nvPr/>
        </p:nvSpPr>
        <p:spPr>
          <a:xfrm>
            <a:off x="336491" y="946651"/>
            <a:ext cx="1142464"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10.1</a:t>
            </a:r>
            <a:endParaRPr sz="3600">
              <a:solidFill>
                <a:schemeClr val="dk1"/>
              </a:solidFill>
              <a:latin typeface="Helvetica Neue"/>
              <a:ea typeface="Helvetica Neue"/>
              <a:cs typeface="Helvetica Neue"/>
              <a:sym typeface="Helvetica Neue"/>
            </a:endParaRPr>
          </a:p>
        </p:txBody>
      </p:sp>
      <p:sp>
        <p:nvSpPr>
          <p:cNvPr id="335" name="Google Shape;335;p22"/>
          <p:cNvSpPr/>
          <p:nvPr/>
        </p:nvSpPr>
        <p:spPr>
          <a:xfrm>
            <a:off x="1169249" y="1828800"/>
            <a:ext cx="4464636"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there is a deviation of the observed weather index from strike index, it shoots up the operational cost with reference to agricultural/non-agricultural economic activity. The policy covers the same.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extreme weather conditions harm the production of your crops. This can happen in a specific geographical and particular season, you are covered against such a loss.</a:t>
            </a:r>
            <a:endParaRPr sz="1600">
              <a:solidFill>
                <a:schemeClr val="dk1"/>
              </a:solidFill>
              <a:latin typeface="Quattrocento Sans"/>
              <a:ea typeface="Quattrocento Sans"/>
              <a:cs typeface="Quattrocento Sans"/>
              <a:sym typeface="Quattrocento Sans"/>
            </a:endParaRPr>
          </a:p>
        </p:txBody>
      </p:sp>
      <p:sp>
        <p:nvSpPr>
          <p:cNvPr id="336" name="Google Shape;336;p22"/>
          <p:cNvSpPr/>
          <p:nvPr/>
        </p:nvSpPr>
        <p:spPr>
          <a:xfrm>
            <a:off x="6327058" y="1806115"/>
            <a:ext cx="5331542"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Damages caused due to nuclear waste, combustion or fuel.</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or damage caused due to radioactive, explosive toxic or hazardous properties explosion.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or damages caused due to terrorist activities.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War, foreign invasions, unlawful operations, civil war, anti-social activities, hostilities, rebellion, detention, seizure, confiscation, etc.</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Man Made anti-social activities like riots, strike, malicious acts, pollution contamination, and other damaging conditions which are not pertaining to the weather.</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3"/>
          <p:cNvSpPr txBox="1"/>
          <p:nvPr>
            <p:ph type="title"/>
          </p:nvPr>
        </p:nvSpPr>
        <p:spPr>
          <a:xfrm>
            <a:off x="1169246" y="956276"/>
            <a:ext cx="442039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Umbrella Insurance</a:t>
            </a:r>
            <a:endParaRPr sz="3600">
              <a:latin typeface="Helvetica Neue"/>
              <a:ea typeface="Helvetica Neue"/>
              <a:cs typeface="Helvetica Neue"/>
              <a:sym typeface="Helvetica Neue"/>
            </a:endParaRPr>
          </a:p>
        </p:txBody>
      </p:sp>
      <p:sp>
        <p:nvSpPr>
          <p:cNvPr id="343" name="Google Shape;34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44" name="Google Shape;344;p2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11</a:t>
            </a:r>
            <a:endParaRPr sz="3600">
              <a:solidFill>
                <a:schemeClr val="dk1"/>
              </a:solidFill>
              <a:latin typeface="Helvetica Neue"/>
              <a:ea typeface="Helvetica Neue"/>
              <a:cs typeface="Helvetica Neue"/>
              <a:sym typeface="Helvetica Neue"/>
            </a:endParaRPr>
          </a:p>
        </p:txBody>
      </p:sp>
      <p:pic>
        <p:nvPicPr>
          <p:cNvPr descr="Closed book" id="345" name="Google Shape;345;p23"/>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346" name="Google Shape;346;p23"/>
          <p:cNvSpPr txBox="1"/>
          <p:nvPr/>
        </p:nvSpPr>
        <p:spPr>
          <a:xfrm>
            <a:off x="1169248" y="1892297"/>
            <a:ext cx="6057462" cy="1323439"/>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umbrella insurance policy is extra liability insurance coverage that provides an additional layer of security to those who are at risk of being sued for damages to other people's property or injuries caused to others in an accident. It also protects against libel, vandalism, slander, and invasion of privacy.</a:t>
            </a:r>
            <a:endParaRPr/>
          </a:p>
        </p:txBody>
      </p:sp>
      <p:pic>
        <p:nvPicPr>
          <p:cNvPr id="347" name="Google Shape;347;p23"/>
          <p:cNvPicPr preferRelativeResize="0"/>
          <p:nvPr/>
        </p:nvPicPr>
        <p:blipFill rotWithShape="1">
          <a:blip r:embed="rId4">
            <a:alphaModFix/>
          </a:blip>
          <a:srcRect b="0" l="0" r="0" t="0"/>
          <a:stretch/>
        </p:blipFill>
        <p:spPr>
          <a:xfrm>
            <a:off x="7741367" y="1892296"/>
            <a:ext cx="3172439" cy="26436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24"/>
          <p:cNvSpPr txBox="1"/>
          <p:nvPr>
            <p:ph type="title"/>
          </p:nvPr>
        </p:nvSpPr>
        <p:spPr>
          <a:xfrm>
            <a:off x="1434711"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354" name="Google Shape;35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55" name="Google Shape;355;p24"/>
          <p:cNvSpPr txBox="1"/>
          <p:nvPr/>
        </p:nvSpPr>
        <p:spPr>
          <a:xfrm>
            <a:off x="336491" y="946651"/>
            <a:ext cx="1123599"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11.1</a:t>
            </a:r>
            <a:endParaRPr sz="3600">
              <a:solidFill>
                <a:schemeClr val="dk1"/>
              </a:solidFill>
              <a:latin typeface="Helvetica Neue"/>
              <a:ea typeface="Helvetica Neue"/>
              <a:cs typeface="Helvetica Neue"/>
              <a:sym typeface="Helvetica Neue"/>
            </a:endParaRPr>
          </a:p>
        </p:txBody>
      </p:sp>
      <p:sp>
        <p:nvSpPr>
          <p:cNvPr id="356" name="Google Shape;356;p24"/>
          <p:cNvSpPr/>
          <p:nvPr/>
        </p:nvSpPr>
        <p:spPr>
          <a:xfrm>
            <a:off x="1169248" y="1828800"/>
            <a:ext cx="4818597"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harm/damage caused to your asset/property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Certain types of lawsuits and legal processes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Bodily Injuries Liability - If you have injured another person’s body or harmed it in any way, you will be protected from the cost of medical bills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Property Damage Liability - This covers the cost incurred in case you end up damaging a third person’s tangible property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This insurance policy protects landlords against the possible liabilities that they can face.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Liability protection against libel (harmful written statement), Slander (harmful spoken word), false imprisonment/detention.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Prosecution caused with a malicious intent</a:t>
            </a:r>
            <a:endParaRPr sz="1600">
              <a:solidFill>
                <a:schemeClr val="dk1"/>
              </a:solidFill>
              <a:latin typeface="Quattrocento Sans"/>
              <a:ea typeface="Quattrocento Sans"/>
              <a:cs typeface="Quattrocento Sans"/>
              <a:sym typeface="Quattrocento Sans"/>
            </a:endParaRPr>
          </a:p>
        </p:txBody>
      </p:sp>
      <p:sp>
        <p:nvSpPr>
          <p:cNvPr id="357" name="Google Shape;357;p24"/>
          <p:cNvSpPr/>
          <p:nvPr/>
        </p:nvSpPr>
        <p:spPr>
          <a:xfrm>
            <a:off x="6607277" y="1815096"/>
            <a:ext cx="4970205"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to your personal belongings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Business losses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Criminal acts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Written or oral contracts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Intentional acts or injury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due to nuclear radiation, war or terrorism</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Communicable disease, such as a lawsuit against you for giving someone herpes</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25"/>
          <p:cNvSpPr txBox="1"/>
          <p:nvPr>
            <p:ph type="title"/>
          </p:nvPr>
        </p:nvSpPr>
        <p:spPr>
          <a:xfrm>
            <a:off x="1169246" y="956276"/>
            <a:ext cx="635243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Fidelity Guarantee Insurance </a:t>
            </a:r>
            <a:endParaRPr sz="3600">
              <a:latin typeface="Helvetica Neue"/>
              <a:ea typeface="Helvetica Neue"/>
              <a:cs typeface="Helvetica Neue"/>
              <a:sym typeface="Helvetica Neue"/>
            </a:endParaRPr>
          </a:p>
        </p:txBody>
      </p:sp>
      <p:sp>
        <p:nvSpPr>
          <p:cNvPr id="364" name="Google Shape;364;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65" name="Google Shape;365;p2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12</a:t>
            </a:r>
            <a:endParaRPr sz="3600">
              <a:solidFill>
                <a:schemeClr val="dk1"/>
              </a:solidFill>
              <a:latin typeface="Helvetica Neue"/>
              <a:ea typeface="Helvetica Neue"/>
              <a:cs typeface="Helvetica Neue"/>
              <a:sym typeface="Helvetica Neue"/>
            </a:endParaRPr>
          </a:p>
        </p:txBody>
      </p:sp>
      <p:pic>
        <p:nvPicPr>
          <p:cNvPr descr="Closed book" id="366" name="Google Shape;366;p25"/>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367" name="Google Shape;367;p25"/>
          <p:cNvSpPr txBox="1"/>
          <p:nvPr/>
        </p:nvSpPr>
        <p:spPr>
          <a:xfrm>
            <a:off x="1169248" y="1892297"/>
            <a:ext cx="6603152" cy="830997"/>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Fidelity insurance or fidelity bond insurance is a business insurance product that provides protection against business losses caused due to employee dishonesty, theft or fraud</a:t>
            </a:r>
            <a:endParaRPr/>
          </a:p>
        </p:txBody>
      </p:sp>
      <p:sp>
        <p:nvSpPr>
          <p:cNvPr id="368" name="Google Shape;368;p25"/>
          <p:cNvSpPr/>
          <p:nvPr/>
        </p:nvSpPr>
        <p:spPr>
          <a:xfrm>
            <a:off x="1169248" y="2967335"/>
            <a:ext cx="3535487"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Fidelity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Individual policy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Collective policy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Blanket policy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Floater policy</a:t>
            </a:r>
            <a:endParaRPr sz="1600">
              <a:solidFill>
                <a:schemeClr val="dk1"/>
              </a:solidFill>
              <a:latin typeface="Quattrocento Sans"/>
              <a:ea typeface="Quattrocento Sans"/>
              <a:cs typeface="Quattrocento Sans"/>
              <a:sym typeface="Quattrocento Sans"/>
            </a:endParaRPr>
          </a:p>
        </p:txBody>
      </p:sp>
      <p:pic>
        <p:nvPicPr>
          <p:cNvPr id="369" name="Google Shape;369;p25"/>
          <p:cNvPicPr preferRelativeResize="0"/>
          <p:nvPr/>
        </p:nvPicPr>
        <p:blipFill rotWithShape="1">
          <a:blip r:embed="rId4">
            <a:alphaModFix/>
          </a:blip>
          <a:srcRect b="0" l="0" r="0" t="0"/>
          <a:stretch/>
        </p:blipFill>
        <p:spPr>
          <a:xfrm>
            <a:off x="8269084" y="1870922"/>
            <a:ext cx="2666074" cy="266607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26"/>
          <p:cNvSpPr txBox="1"/>
          <p:nvPr>
            <p:ph type="title"/>
          </p:nvPr>
        </p:nvSpPr>
        <p:spPr>
          <a:xfrm>
            <a:off x="139046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376" name="Google Shape;376;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77" name="Google Shape;377;p26"/>
          <p:cNvSpPr txBox="1"/>
          <p:nvPr/>
        </p:nvSpPr>
        <p:spPr>
          <a:xfrm>
            <a:off x="336491" y="946651"/>
            <a:ext cx="1079354"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12.1</a:t>
            </a:r>
            <a:endParaRPr sz="3600">
              <a:solidFill>
                <a:schemeClr val="dk1"/>
              </a:solidFill>
              <a:latin typeface="Helvetica Neue"/>
              <a:ea typeface="Helvetica Neue"/>
              <a:cs typeface="Helvetica Neue"/>
              <a:sym typeface="Helvetica Neue"/>
            </a:endParaRPr>
          </a:p>
        </p:txBody>
      </p:sp>
      <p:sp>
        <p:nvSpPr>
          <p:cNvPr id="378" name="Google Shape;378;p26"/>
          <p:cNvSpPr/>
          <p:nvPr/>
        </p:nvSpPr>
        <p:spPr>
          <a:xfrm>
            <a:off x="1183996" y="1818163"/>
            <a:ext cx="4636699"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Theft committed by employees is covered under the policy. This includes assets stolen and the claims made by customers when the valuables are stolen.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Act of forgery and defalcation of company’s money by employees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Embezzlement, misuse of employment capacity for personal gain and any other dishonest act by employees</a:t>
            </a:r>
            <a:endParaRPr/>
          </a:p>
        </p:txBody>
      </p:sp>
      <p:sp>
        <p:nvSpPr>
          <p:cNvPr id="379" name="Google Shape;379;p26"/>
          <p:cNvSpPr/>
          <p:nvPr/>
        </p:nvSpPr>
        <p:spPr>
          <a:xfrm>
            <a:off x="6194326" y="1773919"/>
            <a:ext cx="5265174"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there are any changes in the conditions or circumstances of the said employment without the consent of the company.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Losses arising due to non-observance and relaxation of the system of checks and precautions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or damage attributable to willful acts or gross negligence on the part of the insured, employee or any other person acting on their behalf</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Losses such as trading losses, stock-taking shortages and losses not caused by dishonesty or fraud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The loss is by an act committed subsequent to an earlier act of fraud or dishonesty which had come to the notice of the insured or supervisor or to insured’s representative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loss resulting directly or indirectly from trading in securities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7"/>
          <p:cNvSpPr txBox="1"/>
          <p:nvPr>
            <p:ph type="title"/>
          </p:nvPr>
        </p:nvSpPr>
        <p:spPr>
          <a:xfrm>
            <a:off x="1169246" y="956276"/>
            <a:ext cx="442039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Body Part Insurance</a:t>
            </a:r>
            <a:endParaRPr sz="3600">
              <a:latin typeface="Helvetica Neue"/>
              <a:ea typeface="Helvetica Neue"/>
              <a:cs typeface="Helvetica Neue"/>
              <a:sym typeface="Helvetica Neue"/>
            </a:endParaRPr>
          </a:p>
        </p:txBody>
      </p:sp>
      <p:sp>
        <p:nvSpPr>
          <p:cNvPr id="386" name="Google Shape;386;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87" name="Google Shape;387;p2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13</a:t>
            </a:r>
            <a:endParaRPr sz="3600">
              <a:solidFill>
                <a:schemeClr val="dk1"/>
              </a:solidFill>
              <a:latin typeface="Helvetica Neue"/>
              <a:ea typeface="Helvetica Neue"/>
              <a:cs typeface="Helvetica Neue"/>
              <a:sym typeface="Helvetica Neue"/>
            </a:endParaRPr>
          </a:p>
        </p:txBody>
      </p:sp>
      <p:pic>
        <p:nvPicPr>
          <p:cNvPr descr="Closed book" id="388" name="Google Shape;388;p27"/>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389" name="Google Shape;389;p27"/>
          <p:cNvSpPr txBox="1"/>
          <p:nvPr/>
        </p:nvSpPr>
        <p:spPr>
          <a:xfrm>
            <a:off x="1169248" y="1892297"/>
            <a:ext cx="6057462" cy="1077218"/>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Body part Insurance is usually taken and issued to celebrities who stand to lose from damage or injury to their body part and this policy indemnify the business loss to a celebrity for that part of their body or talent that is important for their business</a:t>
            </a:r>
            <a:endParaRPr/>
          </a:p>
        </p:txBody>
      </p:sp>
      <p:pic>
        <p:nvPicPr>
          <p:cNvPr id="390" name="Google Shape;390;p27"/>
          <p:cNvPicPr preferRelativeResize="0"/>
          <p:nvPr/>
        </p:nvPicPr>
        <p:blipFill rotWithShape="1">
          <a:blip r:embed="rId4">
            <a:alphaModFix/>
          </a:blip>
          <a:srcRect b="0" l="0" r="0" t="0"/>
          <a:stretch/>
        </p:blipFill>
        <p:spPr>
          <a:xfrm>
            <a:off x="8127589" y="1892297"/>
            <a:ext cx="2417507" cy="266213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28"/>
          <p:cNvSpPr txBox="1"/>
          <p:nvPr>
            <p:ph type="title"/>
          </p:nvPr>
        </p:nvSpPr>
        <p:spPr>
          <a:xfrm>
            <a:off x="1405215" y="956276"/>
            <a:ext cx="250310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Examples </a:t>
            </a:r>
            <a:endParaRPr sz="3600">
              <a:latin typeface="Helvetica Neue"/>
              <a:ea typeface="Helvetica Neue"/>
              <a:cs typeface="Helvetica Neue"/>
              <a:sym typeface="Helvetica Neue"/>
            </a:endParaRPr>
          </a:p>
        </p:txBody>
      </p:sp>
      <p:sp>
        <p:nvSpPr>
          <p:cNvPr id="397" name="Google Shape;397;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98" name="Google Shape;398;p28"/>
          <p:cNvSpPr txBox="1"/>
          <p:nvPr/>
        </p:nvSpPr>
        <p:spPr>
          <a:xfrm>
            <a:off x="336491" y="946651"/>
            <a:ext cx="1108851"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13.1</a:t>
            </a:r>
            <a:endParaRPr sz="3600">
              <a:solidFill>
                <a:schemeClr val="dk1"/>
              </a:solidFill>
              <a:latin typeface="Helvetica Neue"/>
              <a:ea typeface="Helvetica Neue"/>
              <a:cs typeface="Helvetica Neue"/>
              <a:sym typeface="Helvetica Neue"/>
            </a:endParaRPr>
          </a:p>
        </p:txBody>
      </p:sp>
      <p:sp>
        <p:nvSpPr>
          <p:cNvPr id="399" name="Google Shape;399;p28"/>
          <p:cNvSpPr/>
          <p:nvPr/>
        </p:nvSpPr>
        <p:spPr>
          <a:xfrm>
            <a:off x="1169248" y="1961535"/>
            <a:ext cx="7974752"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 Heidi Klum’s legs - $2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2. America Ferrera’s smile - $10million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3. Keith Richard’s hands - $1.6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4. Ilja Gort’s nose - $5.58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5. Gennaro Pelliccia’s taste buds - $13.3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6. David Beckham’s legs (and face) - $195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7. Cristiano Ronaldo’s legs - $144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8. Bruce Springsteen’s voice - £3.5 million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9. Holly Madison’s chest - $1 million</a:t>
            </a:r>
            <a:endParaRPr/>
          </a:p>
        </p:txBody>
      </p:sp>
      <p:pic>
        <p:nvPicPr>
          <p:cNvPr descr="Paperclip" id="400" name="Google Shape;400;p28"/>
          <p:cNvPicPr preferRelativeResize="0"/>
          <p:nvPr/>
        </p:nvPicPr>
        <p:blipFill rotWithShape="1">
          <a:blip r:embed="rId3">
            <a:alphaModFix/>
          </a:blip>
          <a:srcRect b="0" l="0" r="0" t="0"/>
          <a:stretch/>
        </p:blipFill>
        <p:spPr>
          <a:xfrm>
            <a:off x="668917" y="5391954"/>
            <a:ext cx="491569" cy="491569"/>
          </a:xfrm>
          <a:prstGeom prst="rect">
            <a:avLst/>
          </a:prstGeom>
          <a:noFill/>
          <a:ln>
            <a:noFill/>
          </a:ln>
        </p:spPr>
      </p:pic>
      <p:sp>
        <p:nvSpPr>
          <p:cNvPr id="401" name="Google Shape;401;p28"/>
          <p:cNvSpPr txBox="1"/>
          <p:nvPr/>
        </p:nvSpPr>
        <p:spPr>
          <a:xfrm>
            <a:off x="1160486" y="5446228"/>
            <a:ext cx="6833140"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dk1"/>
                </a:solidFill>
                <a:latin typeface="Calibri"/>
                <a:ea typeface="Calibri"/>
                <a:cs typeface="Calibri"/>
                <a:sym typeface="Calibri"/>
                <a:hlinkClick r:id="rId4">
                  <a:extLst>
                    <a:ext uri="{A12FA001-AC4F-418D-AE19-62706E023703}">
                      <ahyp:hlinkClr val="tx"/>
                    </a:ext>
                  </a:extLst>
                </a:hlinkClick>
              </a:rPr>
              <a:t>https://www.cnbc.com/2016/09/09/10-expensively-insured-body-parts.html</a:t>
            </a:r>
            <a:r>
              <a:rPr lang="en-US" sz="1600">
                <a:solidFill>
                  <a:schemeClr val="dk1"/>
                </a:solidFill>
                <a:latin typeface="Calibri"/>
                <a:ea typeface="Calibri"/>
                <a:cs typeface="Calibri"/>
                <a:sym typeface="Calibri"/>
              </a:rPr>
              <a:t> </a:t>
            </a:r>
            <a:endParaRPr sz="1600">
              <a:solidFill>
                <a:schemeClr val="dk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29"/>
          <p:cNvSpPr txBox="1"/>
          <p:nvPr>
            <p:ph type="title"/>
          </p:nvPr>
        </p:nvSpPr>
        <p:spPr>
          <a:xfrm>
            <a:off x="1169246" y="956276"/>
            <a:ext cx="5320044"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“Key Person” Insurance</a:t>
            </a:r>
            <a:endParaRPr sz="3600">
              <a:latin typeface="Helvetica Neue"/>
              <a:ea typeface="Helvetica Neue"/>
              <a:cs typeface="Helvetica Neue"/>
              <a:sym typeface="Helvetica Neue"/>
            </a:endParaRPr>
          </a:p>
        </p:txBody>
      </p:sp>
      <p:sp>
        <p:nvSpPr>
          <p:cNvPr id="408" name="Google Shape;408;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09" name="Google Shape;409;p2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14</a:t>
            </a:r>
            <a:endParaRPr sz="3600">
              <a:solidFill>
                <a:schemeClr val="dk1"/>
              </a:solidFill>
              <a:latin typeface="Helvetica Neue"/>
              <a:ea typeface="Helvetica Neue"/>
              <a:cs typeface="Helvetica Neue"/>
              <a:sym typeface="Helvetica Neue"/>
            </a:endParaRPr>
          </a:p>
        </p:txBody>
      </p:sp>
      <p:pic>
        <p:nvPicPr>
          <p:cNvPr descr="Closed book" id="410" name="Google Shape;410;p29"/>
          <p:cNvPicPr preferRelativeResize="0"/>
          <p:nvPr/>
        </p:nvPicPr>
        <p:blipFill rotWithShape="1">
          <a:blip r:embed="rId3">
            <a:alphaModFix/>
          </a:blip>
          <a:srcRect b="0" l="0" r="0" t="0"/>
          <a:stretch/>
        </p:blipFill>
        <p:spPr>
          <a:xfrm>
            <a:off x="580429" y="1929913"/>
            <a:ext cx="509545" cy="509545"/>
          </a:xfrm>
          <a:prstGeom prst="rect">
            <a:avLst/>
          </a:prstGeom>
          <a:noFill/>
          <a:ln>
            <a:noFill/>
          </a:ln>
        </p:spPr>
      </p:pic>
      <p:sp>
        <p:nvSpPr>
          <p:cNvPr id="411" name="Google Shape;411;p29"/>
          <p:cNvSpPr txBox="1"/>
          <p:nvPr/>
        </p:nvSpPr>
        <p:spPr>
          <a:xfrm>
            <a:off x="1169248" y="1892297"/>
            <a:ext cx="5585513" cy="830997"/>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Key person insurance is a life insurance policy that a company purchases on the life of an owner, a top executive, or another individual considered critical to the business. </a:t>
            </a:r>
            <a:endParaRPr/>
          </a:p>
        </p:txBody>
      </p:sp>
      <p:pic>
        <p:nvPicPr>
          <p:cNvPr id="412" name="Google Shape;412;p29"/>
          <p:cNvPicPr preferRelativeResize="0"/>
          <p:nvPr/>
        </p:nvPicPr>
        <p:blipFill rotWithShape="1">
          <a:blip r:embed="rId4">
            <a:alphaModFix/>
          </a:blip>
          <a:srcRect b="0" l="0" r="0" t="0"/>
          <a:stretch/>
        </p:blipFill>
        <p:spPr>
          <a:xfrm>
            <a:off x="7151589" y="1745382"/>
            <a:ext cx="4190751" cy="2752216"/>
          </a:xfrm>
          <a:prstGeom prst="rect">
            <a:avLst/>
          </a:prstGeom>
          <a:noFill/>
          <a:ln>
            <a:noFill/>
          </a:ln>
        </p:spPr>
      </p:pic>
      <p:pic>
        <p:nvPicPr>
          <p:cNvPr descr="Paperclip" id="413" name="Google Shape;413;p29"/>
          <p:cNvPicPr preferRelativeResize="0"/>
          <p:nvPr/>
        </p:nvPicPr>
        <p:blipFill rotWithShape="1">
          <a:blip r:embed="rId5">
            <a:alphaModFix/>
          </a:blip>
          <a:srcRect b="0" l="0" r="0" t="0"/>
          <a:stretch/>
        </p:blipFill>
        <p:spPr>
          <a:xfrm>
            <a:off x="668917" y="5436198"/>
            <a:ext cx="491569" cy="491569"/>
          </a:xfrm>
          <a:prstGeom prst="rect">
            <a:avLst/>
          </a:prstGeom>
          <a:noFill/>
          <a:ln>
            <a:noFill/>
          </a:ln>
        </p:spPr>
      </p:pic>
      <p:sp>
        <p:nvSpPr>
          <p:cNvPr id="414" name="Google Shape;414;p29"/>
          <p:cNvSpPr txBox="1"/>
          <p:nvPr/>
        </p:nvSpPr>
        <p:spPr>
          <a:xfrm>
            <a:off x="1188916" y="5509938"/>
            <a:ext cx="5585513"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dk1"/>
                </a:solidFill>
                <a:latin typeface="Calibri"/>
                <a:ea typeface="Calibri"/>
                <a:cs typeface="Calibri"/>
                <a:sym typeface="Calibri"/>
                <a:hlinkClick r:id="rId6">
                  <a:extLst>
                    <a:ext uri="{A12FA001-AC4F-418D-AE19-62706E023703}">
                      <ahyp:hlinkClr val="tx"/>
                    </a:ext>
                  </a:extLst>
                </a:hlinkClick>
              </a:rPr>
              <a:t>https://www.embroker.com/coverage/key-person-insurance/</a:t>
            </a:r>
            <a:r>
              <a:rPr lang="en-US" sz="1600">
                <a:solidFill>
                  <a:schemeClr val="dk1"/>
                </a:solidFill>
                <a:latin typeface="Calibri"/>
                <a:ea typeface="Calibri"/>
                <a:cs typeface="Calibri"/>
                <a:sym typeface="Calibri"/>
              </a:rPr>
              <a:t> </a:t>
            </a:r>
            <a:endParaRPr sz="16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txBox="1"/>
          <p:nvPr>
            <p:ph type="title"/>
          </p:nvPr>
        </p:nvSpPr>
        <p:spPr>
          <a:xfrm>
            <a:off x="586849" y="956275"/>
            <a:ext cx="38610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27" name="Google Shape;12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8" name="Google Shape;128;p3"/>
          <p:cNvSpPr/>
          <p:nvPr/>
        </p:nvSpPr>
        <p:spPr>
          <a:xfrm>
            <a:off x="631106" y="1909351"/>
            <a:ext cx="4117875" cy="255454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11.  Umbrella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12.  Fidelity Guarantee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Inclusions and exclusions</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13.  Body Part Insurance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Examples </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14.  “Key Person” Insurance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4"/>
          <p:cNvSpPr txBox="1"/>
          <p:nvPr>
            <p:ph type="title"/>
          </p:nvPr>
        </p:nvSpPr>
        <p:spPr>
          <a:xfrm>
            <a:off x="1169248" y="956276"/>
            <a:ext cx="537903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Miscellaneous Insurance </a:t>
            </a:r>
            <a:endParaRPr sz="3600">
              <a:latin typeface="Helvetica Neue"/>
              <a:ea typeface="Helvetica Neue"/>
              <a:cs typeface="Helvetica Neue"/>
              <a:sym typeface="Helvetica Neue"/>
            </a:endParaRPr>
          </a:p>
        </p:txBody>
      </p:sp>
      <p:sp>
        <p:nvSpPr>
          <p:cNvPr id="134" name="Google Shape;134;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5" name="Google Shape;135;p4"/>
          <p:cNvSpPr txBox="1"/>
          <p:nvPr/>
        </p:nvSpPr>
        <p:spPr>
          <a:xfrm>
            <a:off x="1125004" y="2187257"/>
            <a:ext cx="9803552"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Miscellaneous Insurance refers to contracts of insurance other than those of Life, Fire and Marine insurance.</a:t>
            </a:r>
            <a:endParaRPr/>
          </a:p>
        </p:txBody>
      </p:sp>
      <p:sp>
        <p:nvSpPr>
          <p:cNvPr id="136" name="Google Shape;136;p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a:t>
            </a:r>
            <a:endParaRPr sz="3600">
              <a:solidFill>
                <a:schemeClr val="dk1"/>
              </a:solidFill>
              <a:latin typeface="Helvetica Neue"/>
              <a:ea typeface="Helvetica Neue"/>
              <a:cs typeface="Helvetica Neue"/>
              <a:sym typeface="Helvetica Neue"/>
            </a:endParaRPr>
          </a:p>
        </p:txBody>
      </p:sp>
      <p:pic>
        <p:nvPicPr>
          <p:cNvPr descr="Closed book" id="137" name="Google Shape;137;p4"/>
          <p:cNvPicPr preferRelativeResize="0"/>
          <p:nvPr/>
        </p:nvPicPr>
        <p:blipFill rotWithShape="1">
          <a:blip r:embed="rId3">
            <a:alphaModFix/>
          </a:blip>
          <a:srcRect b="0" l="0" r="0" t="0"/>
          <a:stretch/>
        </p:blipFill>
        <p:spPr>
          <a:xfrm>
            <a:off x="491941" y="2092141"/>
            <a:ext cx="509545" cy="50954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5"/>
          <p:cNvSpPr txBox="1"/>
          <p:nvPr>
            <p:ph type="title"/>
          </p:nvPr>
        </p:nvSpPr>
        <p:spPr>
          <a:xfrm>
            <a:off x="1169247" y="956276"/>
            <a:ext cx="341750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Crop Insurance </a:t>
            </a:r>
            <a:endParaRPr sz="3600">
              <a:latin typeface="Helvetica Neue"/>
              <a:ea typeface="Helvetica Neue"/>
              <a:cs typeface="Helvetica Neue"/>
              <a:sym typeface="Helvetica Neue"/>
            </a:endParaRPr>
          </a:p>
        </p:txBody>
      </p:sp>
      <p:sp>
        <p:nvSpPr>
          <p:cNvPr id="144" name="Google Shape;144;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5" name="Google Shape;145;p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pic>
        <p:nvPicPr>
          <p:cNvPr descr="Closed book" id="146" name="Google Shape;146;p5"/>
          <p:cNvPicPr preferRelativeResize="0"/>
          <p:nvPr/>
        </p:nvPicPr>
        <p:blipFill rotWithShape="1">
          <a:blip r:embed="rId3">
            <a:alphaModFix/>
          </a:blip>
          <a:srcRect b="0" l="0" r="0" t="0"/>
          <a:stretch/>
        </p:blipFill>
        <p:spPr>
          <a:xfrm>
            <a:off x="580429" y="1988905"/>
            <a:ext cx="509545" cy="509545"/>
          </a:xfrm>
          <a:prstGeom prst="rect">
            <a:avLst/>
          </a:prstGeom>
          <a:noFill/>
          <a:ln>
            <a:noFill/>
          </a:ln>
        </p:spPr>
      </p:pic>
      <p:sp>
        <p:nvSpPr>
          <p:cNvPr id="147" name="Google Shape;147;p5"/>
          <p:cNvSpPr txBox="1"/>
          <p:nvPr/>
        </p:nvSpPr>
        <p:spPr>
          <a:xfrm>
            <a:off x="1169247" y="1980785"/>
            <a:ext cx="6499911" cy="1323439"/>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Agriculture is the base of humanity providing one of the basic necessities, food. But the business is risky due to natural disasters, inflation, damages to agricultural equipment. Crop insurance can help safeguard farmers against any loss or damages to their farming property and assets. </a:t>
            </a:r>
            <a:endParaRPr sz="1600">
              <a:solidFill>
                <a:schemeClr val="dk1"/>
              </a:solidFill>
              <a:latin typeface="Quattrocento Sans"/>
              <a:ea typeface="Quattrocento Sans"/>
              <a:cs typeface="Quattrocento Sans"/>
              <a:sym typeface="Quattrocento Sans"/>
            </a:endParaRPr>
          </a:p>
        </p:txBody>
      </p:sp>
      <p:sp>
        <p:nvSpPr>
          <p:cNvPr id="148" name="Google Shape;148;p5"/>
          <p:cNvSpPr txBox="1"/>
          <p:nvPr/>
        </p:nvSpPr>
        <p:spPr>
          <a:xfrm>
            <a:off x="1080760" y="3643429"/>
            <a:ext cx="672114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Crop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National Agricultural Insurance Scheme (NAIS) of Government of India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National Crop Insurance Programme (NCIP) of Government of India </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Modified National Agricultural Insurance Scheme(MNAIS)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Weather Based Crop Insurance Scheme (WBCIS)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Coconut Palm Insurance Scheme(CPIS)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pic>
        <p:nvPicPr>
          <p:cNvPr id="149" name="Google Shape;149;p5"/>
          <p:cNvPicPr preferRelativeResize="0"/>
          <p:nvPr/>
        </p:nvPicPr>
        <p:blipFill rotWithShape="1">
          <a:blip r:embed="rId4">
            <a:alphaModFix/>
          </a:blip>
          <a:srcRect b="0" l="0" r="0" t="0"/>
          <a:stretch/>
        </p:blipFill>
        <p:spPr>
          <a:xfrm>
            <a:off x="8241885" y="1870164"/>
            <a:ext cx="2687088" cy="268708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156" name="Google Shape;1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7" name="Google Shape;157;p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158" name="Google Shape;158;p6"/>
          <p:cNvSpPr/>
          <p:nvPr/>
        </p:nvSpPr>
        <p:spPr>
          <a:xfrm>
            <a:off x="1169247" y="1946787"/>
            <a:ext cx="4818598"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400050" lvl="0" marL="40005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Natural Fire and Lightening, Storm, Hailstorm, Cyclone Typhoon ,Tempest, Hurricane, Tornado, Flood, Inundation and Landslide </a:t>
            </a:r>
            <a:endParaRPr/>
          </a:p>
          <a:p>
            <a:pPr indent="-400050" lvl="0" marL="40005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Drought, Dry spells </a:t>
            </a:r>
            <a:endParaRPr/>
          </a:p>
          <a:p>
            <a:pPr indent="-400050" lvl="0" marL="40005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Pests / Diseases etc. in Area-Yield Index insurance Schemes and Weather indices under WBCIS or Weather Index based Crop Insurance Scheme.</a:t>
            </a:r>
            <a:endParaRPr sz="1600">
              <a:solidFill>
                <a:schemeClr val="dk1"/>
              </a:solidFill>
              <a:latin typeface="Quattrocento Sans"/>
              <a:ea typeface="Quattrocento Sans"/>
              <a:cs typeface="Quattrocento Sans"/>
              <a:sym typeface="Quattrocento Sans"/>
            </a:endParaRPr>
          </a:p>
        </p:txBody>
      </p:sp>
      <p:sp>
        <p:nvSpPr>
          <p:cNvPr id="159" name="Google Shape;159;p6"/>
          <p:cNvSpPr/>
          <p:nvPr/>
        </p:nvSpPr>
        <p:spPr>
          <a:xfrm>
            <a:off x="6327058" y="1946787"/>
            <a:ext cx="5026742"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Losses arising out of war, nuclear risks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Malicious damage and other preventable risk arising out of negligence by the farmer or the manpower employed by the farmer</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Burning of the crop by order of a public authority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caused by birds or animals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Ionizing radiations or contamination by nuclear waste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Harvested crops bundled and heaped before threshing</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7"/>
          <p:cNvSpPr txBox="1"/>
          <p:nvPr>
            <p:ph type="title"/>
          </p:nvPr>
        </p:nvSpPr>
        <p:spPr>
          <a:xfrm>
            <a:off x="1169248" y="956276"/>
            <a:ext cx="633768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Householder Insurance Policy</a:t>
            </a:r>
            <a:endParaRPr sz="3600">
              <a:latin typeface="Helvetica Neue"/>
              <a:ea typeface="Helvetica Neue"/>
              <a:cs typeface="Helvetica Neue"/>
              <a:sym typeface="Helvetica Neue"/>
            </a:endParaRPr>
          </a:p>
        </p:txBody>
      </p:sp>
      <p:sp>
        <p:nvSpPr>
          <p:cNvPr id="165" name="Google Shape;165;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6" name="Google Shape;166;p7"/>
          <p:cNvSpPr txBox="1"/>
          <p:nvPr/>
        </p:nvSpPr>
        <p:spPr>
          <a:xfrm>
            <a:off x="1125004" y="1907045"/>
            <a:ext cx="5718248" cy="830997"/>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Householder Insurance Policy offers comprehensive protection for your home (residential building) and its contents against a variety of risks. </a:t>
            </a:r>
            <a:endParaRPr/>
          </a:p>
        </p:txBody>
      </p:sp>
      <p:sp>
        <p:nvSpPr>
          <p:cNvPr id="167" name="Google Shape;167;p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pic>
        <p:nvPicPr>
          <p:cNvPr descr="Closed book" id="168" name="Google Shape;168;p7"/>
          <p:cNvPicPr preferRelativeResize="0"/>
          <p:nvPr/>
        </p:nvPicPr>
        <p:blipFill rotWithShape="1">
          <a:blip r:embed="rId3">
            <a:alphaModFix/>
          </a:blip>
          <a:srcRect b="0" l="0" r="0" t="0"/>
          <a:stretch/>
        </p:blipFill>
        <p:spPr>
          <a:xfrm>
            <a:off x="536185" y="1929913"/>
            <a:ext cx="509545" cy="509545"/>
          </a:xfrm>
          <a:prstGeom prst="rect">
            <a:avLst/>
          </a:prstGeom>
          <a:noFill/>
          <a:ln>
            <a:noFill/>
          </a:ln>
        </p:spPr>
      </p:pic>
      <p:sp>
        <p:nvSpPr>
          <p:cNvPr id="169" name="Google Shape;169;p7"/>
          <p:cNvSpPr txBox="1"/>
          <p:nvPr/>
        </p:nvSpPr>
        <p:spPr>
          <a:xfrm>
            <a:off x="1125004" y="3112501"/>
            <a:ext cx="4567872"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Types of Householder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Standard Fire and Special Perils Policy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Home Structure/Building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Public Liability Coverage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Personal Accident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Burglary &amp; Theft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Contents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Tenants’ Insurance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Landlords' insurance</a:t>
            </a:r>
            <a:endParaRPr/>
          </a:p>
        </p:txBody>
      </p:sp>
      <p:pic>
        <p:nvPicPr>
          <p:cNvPr id="170" name="Google Shape;170;p7"/>
          <p:cNvPicPr preferRelativeResize="0"/>
          <p:nvPr/>
        </p:nvPicPr>
        <p:blipFill rotWithShape="1">
          <a:blip r:embed="rId4">
            <a:alphaModFix/>
          </a:blip>
          <a:srcRect b="0" l="0" r="0" t="0"/>
          <a:stretch/>
        </p:blipFill>
        <p:spPr>
          <a:xfrm>
            <a:off x="7492182" y="1915101"/>
            <a:ext cx="3846870" cy="255991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8"/>
          <p:cNvSpPr txBox="1"/>
          <p:nvPr>
            <p:ph type="title"/>
          </p:nvPr>
        </p:nvSpPr>
        <p:spPr>
          <a:xfrm>
            <a:off x="1169247" y="956276"/>
            <a:ext cx="51578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Inclusions &amp; Exclusions </a:t>
            </a:r>
            <a:endParaRPr sz="3600">
              <a:latin typeface="Helvetica Neue"/>
              <a:ea typeface="Helvetica Neue"/>
              <a:cs typeface="Helvetica Neue"/>
              <a:sym typeface="Helvetica Neue"/>
            </a:endParaRPr>
          </a:p>
        </p:txBody>
      </p:sp>
      <p:sp>
        <p:nvSpPr>
          <p:cNvPr id="177" name="Google Shape;17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8" name="Google Shape;178;p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3.1</a:t>
            </a:r>
            <a:endParaRPr sz="3600">
              <a:solidFill>
                <a:schemeClr val="dk1"/>
              </a:solidFill>
              <a:latin typeface="Helvetica Neue"/>
              <a:ea typeface="Helvetica Neue"/>
              <a:cs typeface="Helvetica Neue"/>
              <a:sym typeface="Helvetica Neue"/>
            </a:endParaRPr>
          </a:p>
        </p:txBody>
      </p:sp>
      <p:sp>
        <p:nvSpPr>
          <p:cNvPr id="179" name="Google Shape;179;p8"/>
          <p:cNvSpPr/>
          <p:nvPr/>
        </p:nvSpPr>
        <p:spPr>
          <a:xfrm>
            <a:off x="1228239" y="1902543"/>
            <a:ext cx="4258159" cy="403187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covered?</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Aircraft damage.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Riot.</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Strike.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Missile testing operations.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Storm.</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Flood.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Cyclone.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Lightening.</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Earthquake cover.</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Theft – The contents including silver items, precious stones, and jewelry, provided that all these are kept locked in your home.</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p:txBody>
      </p:sp>
      <p:sp>
        <p:nvSpPr>
          <p:cNvPr id="180" name="Google Shape;180;p8"/>
          <p:cNvSpPr/>
          <p:nvPr/>
        </p:nvSpPr>
        <p:spPr>
          <a:xfrm>
            <a:off x="5933768" y="1877542"/>
            <a:ext cx="5024284"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What is not covered?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Wear and tear or loss because of depreciation.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Cash loss.</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Act of any foreign country or war.</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Nuclear war.</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Loss of an electronic because of over-use.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damage by erosion or volcanic action</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intentional loss, like if the policyholder damages his property himself, the damages will not be covered by the insurance company.</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Any pre-existing damage</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War and nuclear accidents will not be covered.</a:t>
            </a:r>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If you have a small business running at your home, then its equipment is also not covered.</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9"/>
          <p:cNvSpPr txBox="1"/>
          <p:nvPr>
            <p:ph type="title"/>
          </p:nvPr>
        </p:nvSpPr>
        <p:spPr>
          <a:xfrm>
            <a:off x="1169247" y="956276"/>
            <a:ext cx="378621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Mobile Insurance</a:t>
            </a:r>
            <a:endParaRPr sz="3600">
              <a:latin typeface="Helvetica Neue"/>
              <a:ea typeface="Helvetica Neue"/>
              <a:cs typeface="Helvetica Neue"/>
              <a:sym typeface="Helvetica Neue"/>
            </a:endParaRPr>
          </a:p>
        </p:txBody>
      </p:sp>
      <p:sp>
        <p:nvSpPr>
          <p:cNvPr id="187" name="Google Shape;18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88" name="Google Shape;188;p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4</a:t>
            </a:r>
            <a:endParaRPr sz="3600">
              <a:solidFill>
                <a:schemeClr val="dk1"/>
              </a:solidFill>
              <a:latin typeface="Helvetica Neue"/>
              <a:ea typeface="Helvetica Neue"/>
              <a:cs typeface="Helvetica Neue"/>
              <a:sym typeface="Helvetica Neue"/>
            </a:endParaRPr>
          </a:p>
        </p:txBody>
      </p:sp>
      <p:pic>
        <p:nvPicPr>
          <p:cNvPr descr="Closed book" id="189" name="Google Shape;189;p9"/>
          <p:cNvPicPr preferRelativeResize="0"/>
          <p:nvPr/>
        </p:nvPicPr>
        <p:blipFill rotWithShape="1">
          <a:blip r:embed="rId3">
            <a:alphaModFix/>
          </a:blip>
          <a:srcRect b="0" l="0" r="0" t="0"/>
          <a:stretch/>
        </p:blipFill>
        <p:spPr>
          <a:xfrm>
            <a:off x="580429" y="1988905"/>
            <a:ext cx="509545" cy="509545"/>
          </a:xfrm>
          <a:prstGeom prst="rect">
            <a:avLst/>
          </a:prstGeom>
          <a:noFill/>
          <a:ln>
            <a:noFill/>
          </a:ln>
        </p:spPr>
      </p:pic>
      <p:sp>
        <p:nvSpPr>
          <p:cNvPr id="190" name="Google Shape;190;p9"/>
          <p:cNvSpPr txBox="1"/>
          <p:nvPr/>
        </p:nvSpPr>
        <p:spPr>
          <a:xfrm>
            <a:off x="1169247" y="1980785"/>
            <a:ext cx="6219695" cy="584775"/>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Mobile insurance covers offer protection against a number of perils and damages to the phone.</a:t>
            </a:r>
            <a:endParaRPr sz="1600">
              <a:solidFill>
                <a:schemeClr val="dk1"/>
              </a:solidFill>
              <a:latin typeface="Quattrocento Sans"/>
              <a:ea typeface="Quattrocento Sans"/>
              <a:cs typeface="Quattrocento Sans"/>
              <a:sym typeface="Quattrocento Sans"/>
            </a:endParaRPr>
          </a:p>
        </p:txBody>
      </p:sp>
      <p:sp>
        <p:nvSpPr>
          <p:cNvPr id="191" name="Google Shape;191;p9"/>
          <p:cNvSpPr/>
          <p:nvPr/>
        </p:nvSpPr>
        <p:spPr>
          <a:xfrm>
            <a:off x="1169248" y="2875002"/>
            <a:ext cx="5423281"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List of companies Providing Mobile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AppsDaily</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OneAssist</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SyncNScan</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OnsiteGo</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Times Global Insurance</a:t>
            </a:r>
            <a:endParaRPr sz="1600">
              <a:solidFill>
                <a:schemeClr val="dk1"/>
              </a:solidFill>
              <a:latin typeface="Quattrocento Sans"/>
              <a:ea typeface="Quattrocento Sans"/>
              <a:cs typeface="Quattrocento Sans"/>
              <a:sym typeface="Quattrocento Sans"/>
            </a:endParaRPr>
          </a:p>
        </p:txBody>
      </p:sp>
      <p:pic>
        <p:nvPicPr>
          <p:cNvPr id="192" name="Google Shape;192;p9"/>
          <p:cNvPicPr preferRelativeResize="0"/>
          <p:nvPr/>
        </p:nvPicPr>
        <p:blipFill rotWithShape="1">
          <a:blip r:embed="rId4">
            <a:alphaModFix/>
          </a:blip>
          <a:srcRect b="0" l="0" r="0" t="0"/>
          <a:stretch/>
        </p:blipFill>
        <p:spPr>
          <a:xfrm>
            <a:off x="7662248" y="2055434"/>
            <a:ext cx="3384156" cy="22520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